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>
      <p:cViewPr varScale="1">
        <p:scale>
          <a:sx n="120" d="100"/>
          <a:sy n="120" d="100"/>
        </p:scale>
        <p:origin x="120" y="13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2E6E3-20AA-4B34-B207-01DDD1183DE9}" type="datetimeFigureOut">
              <a:rPr lang="en-US" smtClean="0"/>
              <a:t>8/29/2017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FB5AB-8E27-442D-A997-2B76D7F6F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80308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2E6E3-20AA-4B34-B207-01DDD1183DE9}" type="datetimeFigureOut">
              <a:rPr lang="en-US" smtClean="0"/>
              <a:t>8/29/2017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FB5AB-8E27-442D-A997-2B76D7F6F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7205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2E6E3-20AA-4B34-B207-01DDD1183DE9}" type="datetimeFigureOut">
              <a:rPr lang="en-US" smtClean="0"/>
              <a:t>8/29/2017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FB5AB-8E27-442D-A997-2B76D7F6F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66342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2E6E3-20AA-4B34-B207-01DDD1183DE9}" type="datetimeFigureOut">
              <a:rPr lang="en-US" smtClean="0"/>
              <a:t>8/29/2017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FB5AB-8E27-442D-A997-2B76D7F6F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32682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2E6E3-20AA-4B34-B207-01DDD1183DE9}" type="datetimeFigureOut">
              <a:rPr lang="en-US" smtClean="0"/>
              <a:t>8/29/2017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FB5AB-8E27-442D-A997-2B76D7F6F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25749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2E6E3-20AA-4B34-B207-01DDD1183DE9}" type="datetimeFigureOut">
              <a:rPr lang="en-US" smtClean="0"/>
              <a:t>8/29/2017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FB5AB-8E27-442D-A997-2B76D7F6F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2801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2E6E3-20AA-4B34-B207-01DDD1183DE9}" type="datetimeFigureOut">
              <a:rPr lang="en-US" smtClean="0"/>
              <a:t>8/29/2017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FB5AB-8E27-442D-A997-2B76D7F6F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3202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2E6E3-20AA-4B34-B207-01DDD1183DE9}" type="datetimeFigureOut">
              <a:rPr lang="en-US" smtClean="0"/>
              <a:t>8/29/2017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FB5AB-8E27-442D-A997-2B76D7F6F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14581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2E6E3-20AA-4B34-B207-01DDD1183DE9}" type="datetimeFigureOut">
              <a:rPr lang="en-US" smtClean="0"/>
              <a:t>8/29/2017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FB5AB-8E27-442D-A997-2B76D7F6F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89252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2E6E3-20AA-4B34-B207-01DDD1183DE9}" type="datetimeFigureOut">
              <a:rPr lang="en-US" smtClean="0"/>
              <a:t>8/29/2017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FB5AB-8E27-442D-A997-2B76D7F6F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72668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2E6E3-20AA-4B34-B207-01DDD1183DE9}" type="datetimeFigureOut">
              <a:rPr lang="en-US" smtClean="0"/>
              <a:t>8/29/2017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FB5AB-8E27-442D-A997-2B76D7F6F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75769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D2E6E3-20AA-4B34-B207-01DDD1183DE9}" type="datetimeFigureOut">
              <a:rPr lang="en-US" smtClean="0"/>
              <a:t>8/29/2017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BFB5AB-8E27-442D-A997-2B76D7F6F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5598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240155" y="1222170"/>
            <a:ext cx="11711691" cy="4413661"/>
            <a:chOff x="240155" y="1222170"/>
            <a:chExt cx="11711691" cy="4413661"/>
          </a:xfrm>
        </p:grpSpPr>
        <p:grpSp>
          <p:nvGrpSpPr>
            <p:cNvPr id="9" name="Group 8"/>
            <p:cNvGrpSpPr/>
            <p:nvPr/>
          </p:nvGrpSpPr>
          <p:grpSpPr>
            <a:xfrm>
              <a:off x="240155" y="2532570"/>
              <a:ext cx="3600000" cy="3103261"/>
              <a:chOff x="240155" y="2363400"/>
              <a:chExt cx="3600000" cy="3103261"/>
            </a:xfrm>
          </p:grpSpPr>
          <p:sp>
            <p:nvSpPr>
              <p:cNvPr id="50" name="Rectangle 49"/>
              <p:cNvSpPr/>
              <p:nvPr/>
            </p:nvSpPr>
            <p:spPr>
              <a:xfrm>
                <a:off x="240155" y="2363400"/>
                <a:ext cx="3600000" cy="31032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prstDash val="lgDash"/>
              </a:ln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400" dirty="0" smtClean="0"/>
                  <a:t>Application (Resource Server)</a:t>
                </a:r>
                <a:endParaRPr lang="en-US" sz="1400" dirty="0"/>
              </a:p>
            </p:txBody>
          </p:sp>
          <p:grpSp>
            <p:nvGrpSpPr>
              <p:cNvPr id="76" name="Group 75"/>
              <p:cNvGrpSpPr/>
              <p:nvPr/>
            </p:nvGrpSpPr>
            <p:grpSpPr>
              <a:xfrm>
                <a:off x="419343" y="2853000"/>
                <a:ext cx="3240000" cy="2016000"/>
                <a:chOff x="419343" y="2453750"/>
                <a:chExt cx="3240000" cy="2016000"/>
              </a:xfrm>
            </p:grpSpPr>
            <p:sp>
              <p:nvSpPr>
                <p:cNvPr id="98" name="Rounded Rectangle 97"/>
                <p:cNvSpPr/>
                <p:nvPr/>
              </p:nvSpPr>
              <p:spPr>
                <a:xfrm>
                  <a:off x="419343" y="2453750"/>
                  <a:ext cx="3240000" cy="2016000"/>
                </a:xfrm>
                <a:prstGeom prst="roundRect">
                  <a:avLst/>
                </a:prstGeom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r>
                    <a:rPr lang="en-US" sz="1000" dirty="0"/>
                    <a:t>&lt;</a:t>
                  </a:r>
                  <a:r>
                    <a:rPr lang="en-US" sz="1000" dirty="0" err="1"/>
                    <a:t>security:http</a:t>
                  </a:r>
                  <a:r>
                    <a:rPr lang="en-US" sz="1000" dirty="0"/>
                    <a:t> pattern</a:t>
                  </a:r>
                  <a:r>
                    <a:rPr lang="en-US" sz="1000" dirty="0" smtClean="0"/>
                    <a:t>=“/</a:t>
                  </a:r>
                  <a:r>
                    <a:rPr lang="en-US" sz="1000" dirty="0" err="1" smtClean="0"/>
                    <a:t>api</a:t>
                  </a:r>
                  <a:r>
                    <a:rPr lang="en-US" sz="1000" dirty="0" smtClean="0"/>
                    <a:t>/**” …&gt;</a:t>
                  </a:r>
                  <a:endParaRPr lang="en-US" sz="1000" dirty="0"/>
                </a:p>
              </p:txBody>
            </p:sp>
            <p:sp>
              <p:nvSpPr>
                <p:cNvPr id="99" name="Rectangle 4"/>
                <p:cNvSpPr/>
                <p:nvPr/>
              </p:nvSpPr>
              <p:spPr>
                <a:xfrm>
                  <a:off x="596394" y="3974750"/>
                  <a:ext cx="2880000" cy="270000"/>
                </a:xfrm>
                <a:prstGeom prst="roundRect">
                  <a:avLst/>
                </a:prstGeom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r>
                    <a:rPr lang="en-US" sz="800" dirty="0" smtClean="0"/>
                    <a:t>&lt;</a:t>
                  </a:r>
                  <a:r>
                    <a:rPr lang="en-US" sz="800" dirty="0" err="1" smtClean="0"/>
                    <a:t>security:intercept-url</a:t>
                  </a:r>
                  <a:r>
                    <a:rPr lang="en-US" sz="800" dirty="0" smtClean="0"/>
                    <a:t> pattern=“/**” access=“authenticated” /&gt;</a:t>
                  </a:r>
                  <a:endParaRPr lang="en-US" sz="800" dirty="0"/>
                </a:p>
              </p:txBody>
            </p:sp>
            <p:sp>
              <p:nvSpPr>
                <p:cNvPr id="61" name="Rectangle 4"/>
                <p:cNvSpPr/>
                <p:nvPr/>
              </p:nvSpPr>
              <p:spPr>
                <a:xfrm>
                  <a:off x="603775" y="3435112"/>
                  <a:ext cx="2880000" cy="270000"/>
                </a:xfrm>
                <a:prstGeom prst="roundRect">
                  <a:avLst/>
                </a:prstGeom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r>
                    <a:rPr lang="en-US" sz="800" dirty="0" smtClean="0"/>
                    <a:t>&lt;</a:t>
                  </a:r>
                  <a:r>
                    <a:rPr lang="en-US" sz="800" dirty="0" err="1" smtClean="0"/>
                    <a:t>security:custom-filter</a:t>
                  </a:r>
                  <a:r>
                    <a:rPr lang="en-US" sz="800" dirty="0" smtClean="0"/>
                    <a:t> … </a:t>
                  </a:r>
                  <a:r>
                    <a:rPr lang="en-US" sz="800" dirty="0"/>
                    <a:t>before="PRE_AUTH_FILTER"&gt;</a:t>
                  </a:r>
                </a:p>
              </p:txBody>
            </p:sp>
            <p:sp>
              <p:nvSpPr>
                <p:cNvPr id="63" name="Rectangle 4"/>
                <p:cNvSpPr/>
                <p:nvPr/>
              </p:nvSpPr>
              <p:spPr>
                <a:xfrm>
                  <a:off x="594912" y="3699846"/>
                  <a:ext cx="2880000" cy="270000"/>
                </a:xfrm>
                <a:prstGeom prst="roundRect">
                  <a:avLst/>
                </a:prstGeom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r>
                    <a:rPr lang="en-US" sz="800" dirty="0" smtClean="0"/>
                    <a:t>&lt;</a:t>
                  </a:r>
                  <a:r>
                    <a:rPr lang="en-US" sz="800" dirty="0" err="1" smtClean="0"/>
                    <a:t>security:expression-handler</a:t>
                  </a:r>
                  <a:r>
                    <a:rPr lang="en-US" sz="800" dirty="0" smtClean="0"/>
                    <a:t> …&gt;</a:t>
                  </a:r>
                  <a:endParaRPr lang="en-US" sz="800" dirty="0"/>
                </a:p>
              </p:txBody>
            </p:sp>
            <p:sp>
              <p:nvSpPr>
                <p:cNvPr id="68" name="Rectangle 4"/>
                <p:cNvSpPr/>
                <p:nvPr/>
              </p:nvSpPr>
              <p:spPr>
                <a:xfrm>
                  <a:off x="594912" y="2893603"/>
                  <a:ext cx="2880000" cy="270000"/>
                </a:xfrm>
                <a:prstGeom prst="roundRect">
                  <a:avLst/>
                </a:prstGeom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r>
                    <a:rPr lang="en-US" sz="800" dirty="0" smtClean="0"/>
                    <a:t>&lt;</a:t>
                  </a:r>
                  <a:r>
                    <a:rPr lang="en-US" sz="800" dirty="0" err="1" smtClean="0"/>
                    <a:t>security:access-denied-handler</a:t>
                  </a:r>
                  <a:r>
                    <a:rPr lang="en-US" sz="800" dirty="0" smtClean="0"/>
                    <a:t> … &gt;</a:t>
                  </a:r>
                  <a:endParaRPr lang="en-US" sz="800" dirty="0"/>
                </a:p>
              </p:txBody>
            </p:sp>
            <p:sp>
              <p:nvSpPr>
                <p:cNvPr id="69" name="Rectangle 4"/>
                <p:cNvSpPr/>
                <p:nvPr/>
              </p:nvSpPr>
              <p:spPr>
                <a:xfrm>
                  <a:off x="594912" y="3167745"/>
                  <a:ext cx="2880000" cy="270000"/>
                </a:xfrm>
                <a:prstGeom prst="roundRect">
                  <a:avLst/>
                </a:prstGeom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r>
                    <a:rPr lang="en-US" sz="800" dirty="0" smtClean="0"/>
                    <a:t>&lt;</a:t>
                  </a:r>
                  <a:r>
                    <a:rPr lang="en-US" sz="800" dirty="0" err="1" smtClean="0"/>
                    <a:t>security:csrf</a:t>
                  </a:r>
                  <a:r>
                    <a:rPr lang="en-US" sz="800" dirty="0" smtClean="0"/>
                    <a:t> disabled=“true” /&gt;</a:t>
                  </a:r>
                  <a:endParaRPr lang="en-US" sz="800" dirty="0"/>
                </a:p>
              </p:txBody>
            </p:sp>
          </p:grpSp>
        </p:grpSp>
        <p:sp>
          <p:nvSpPr>
            <p:cNvPr id="93" name="Rounded Rectangle 92"/>
            <p:cNvSpPr/>
            <p:nvPr/>
          </p:nvSpPr>
          <p:spPr>
            <a:xfrm>
              <a:off x="1134912" y="1438170"/>
              <a:ext cx="1800000" cy="360000"/>
            </a:xfrm>
            <a:prstGeom prst="round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r>
                <a:rPr lang="es-ES" sz="1400" dirty="0" smtClean="0"/>
                <a:t>/api/**</a:t>
              </a:r>
            </a:p>
          </p:txBody>
        </p:sp>
        <p:grpSp>
          <p:nvGrpSpPr>
            <p:cNvPr id="121" name="Group 120"/>
            <p:cNvGrpSpPr/>
            <p:nvPr/>
          </p:nvGrpSpPr>
          <p:grpSpPr>
            <a:xfrm>
              <a:off x="2026251" y="1798170"/>
              <a:ext cx="657103" cy="1224000"/>
              <a:chOff x="2026251" y="2288997"/>
              <a:chExt cx="657103" cy="1224000"/>
            </a:xfrm>
          </p:grpSpPr>
          <p:sp>
            <p:nvSpPr>
              <p:cNvPr id="81" name="TextBox 80"/>
              <p:cNvSpPr txBox="1"/>
              <p:nvPr/>
            </p:nvSpPr>
            <p:spPr>
              <a:xfrm>
                <a:off x="2026251" y="2576997"/>
                <a:ext cx="657103" cy="276999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lstStyle/>
              <a:p>
                <a:r>
                  <a:rPr lang="es-ES" sz="1200" dirty="0" err="1" smtClean="0"/>
                  <a:t>secures</a:t>
                </a:r>
                <a:endParaRPr lang="en-US" sz="1200" dirty="0"/>
              </a:p>
            </p:txBody>
          </p:sp>
          <p:cxnSp>
            <p:nvCxnSpPr>
              <p:cNvPr id="104" name="Elbow Connector 103"/>
              <p:cNvCxnSpPr>
                <a:stCxn id="98" idx="0"/>
                <a:endCxn id="93" idx="2"/>
              </p:cNvCxnSpPr>
              <p:nvPr/>
            </p:nvCxnSpPr>
            <p:spPr>
              <a:xfrm flipH="1" flipV="1">
                <a:off x="2034912" y="2288997"/>
                <a:ext cx="4431" cy="122400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3">
                <a:schemeClr val="accent6"/>
              </a:lnRef>
              <a:fillRef idx="0">
                <a:schemeClr val="accent6"/>
              </a:fillRef>
              <a:effectRef idx="2">
                <a:schemeClr val="accent6"/>
              </a:effectRef>
              <a:fontRef idx="minor">
                <a:schemeClr val="tx1"/>
              </a:fontRef>
            </p:style>
          </p:cxnSp>
        </p:grpSp>
        <p:grpSp>
          <p:nvGrpSpPr>
            <p:cNvPr id="119" name="Group 118"/>
            <p:cNvGrpSpPr/>
            <p:nvPr/>
          </p:nvGrpSpPr>
          <p:grpSpPr>
            <a:xfrm>
              <a:off x="8184000" y="1222170"/>
              <a:ext cx="3767846" cy="838679"/>
              <a:chOff x="8184000" y="2051337"/>
              <a:chExt cx="3767846" cy="838679"/>
            </a:xfrm>
          </p:grpSpPr>
          <p:sp>
            <p:nvSpPr>
              <p:cNvPr id="108" name="Rectangle 107"/>
              <p:cNvSpPr/>
              <p:nvPr/>
            </p:nvSpPr>
            <p:spPr>
              <a:xfrm>
                <a:off x="8184000" y="2051337"/>
                <a:ext cx="3767846" cy="838679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prstDash val="lgDash"/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400" dirty="0" smtClean="0"/>
                  <a:t>Authorization Server</a:t>
                </a:r>
                <a:endParaRPr lang="en-US" sz="1400" dirty="0"/>
              </a:p>
            </p:txBody>
          </p:sp>
          <p:sp>
            <p:nvSpPr>
              <p:cNvPr id="105" name="Rounded Rectangle 104"/>
              <p:cNvSpPr/>
              <p:nvPr/>
            </p:nvSpPr>
            <p:spPr>
              <a:xfrm>
                <a:off x="9082423" y="2388479"/>
                <a:ext cx="1800000" cy="360000"/>
              </a:xfrm>
              <a:prstGeom prst="roundRect">
                <a:avLst/>
              </a:prstGeom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r>
                  <a:rPr lang="es-ES" sz="1400" dirty="0" smtClean="0"/>
                  <a:t>/</a:t>
                </a:r>
                <a:r>
                  <a:rPr lang="es-ES" sz="1400" dirty="0" err="1" smtClean="0"/>
                  <a:t>oauth</a:t>
                </a:r>
                <a:r>
                  <a:rPr lang="es-ES" sz="1400" dirty="0" smtClean="0"/>
                  <a:t>/</a:t>
                </a:r>
                <a:r>
                  <a:rPr lang="es-ES" sz="1400" dirty="0" err="1" smtClean="0"/>
                  <a:t>check_token</a:t>
                </a:r>
                <a:endParaRPr lang="es-ES" sz="1400" dirty="0" smtClean="0"/>
              </a:p>
            </p:txBody>
          </p:sp>
        </p:grpSp>
        <p:grpSp>
          <p:nvGrpSpPr>
            <p:cNvPr id="8" name="Group 7"/>
            <p:cNvGrpSpPr/>
            <p:nvPr/>
          </p:nvGrpSpPr>
          <p:grpSpPr>
            <a:xfrm>
              <a:off x="4391846" y="2532570"/>
              <a:ext cx="7560000" cy="3009600"/>
              <a:chOff x="4391846" y="2363400"/>
              <a:chExt cx="7560000" cy="3009600"/>
            </a:xfrm>
          </p:grpSpPr>
          <p:sp>
            <p:nvSpPr>
              <p:cNvPr id="52" name="Rectangle 51"/>
              <p:cNvSpPr/>
              <p:nvPr/>
            </p:nvSpPr>
            <p:spPr>
              <a:xfrm>
                <a:off x="4391846" y="2363400"/>
                <a:ext cx="7560000" cy="300960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prstDash val="lgDash"/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sz="1400" dirty="0" smtClean="0"/>
                  <a:t>Framework (Resource Server)</a:t>
                </a:r>
                <a:endParaRPr lang="en-US" sz="1400" dirty="0"/>
              </a:p>
            </p:txBody>
          </p:sp>
          <p:grpSp>
            <p:nvGrpSpPr>
              <p:cNvPr id="7" name="Group 6"/>
              <p:cNvGrpSpPr/>
              <p:nvPr/>
            </p:nvGrpSpPr>
            <p:grpSpPr>
              <a:xfrm>
                <a:off x="4794712" y="2546057"/>
                <a:ext cx="6807711" cy="2488604"/>
                <a:chOff x="4794712" y="2546057"/>
                <a:chExt cx="6807711" cy="2488604"/>
              </a:xfrm>
            </p:grpSpPr>
            <p:sp>
              <p:nvSpPr>
                <p:cNvPr id="109" name="Rectangle 14"/>
                <p:cNvSpPr/>
                <p:nvPr/>
              </p:nvSpPr>
              <p:spPr>
                <a:xfrm>
                  <a:off x="4794712" y="3491264"/>
                  <a:ext cx="3240000" cy="360000"/>
                </a:xfrm>
                <a:prstGeom prst="roundRect">
                  <a:avLst/>
                </a:prstGeom>
              </p:spPr>
              <p:style>
                <a:lnRef idx="1">
                  <a:schemeClr val="accent5"/>
                </a:lnRef>
                <a:fillRef idx="2">
                  <a:schemeClr val="accent5"/>
                </a:fillRef>
                <a:effectRef idx="1">
                  <a:schemeClr val="accent5"/>
                </a:effectRef>
                <a:fontRef idx="minor">
                  <a:schemeClr val="dk1"/>
                </a:fontRef>
              </p:style>
              <p:txBody>
                <a:bodyPr rtlCol="0" anchor="t"/>
                <a:lstStyle/>
                <a:p>
                  <a:r>
                    <a:rPr lang="en-US" sz="1000" dirty="0"/>
                    <a:t>“oauth2AuthenticationEntryPoint”</a:t>
                  </a:r>
                  <a:r>
                    <a:rPr lang="en-US" sz="1000" dirty="0" smtClean="0"/>
                    <a:t/>
                  </a:r>
                  <a:br>
                    <a:rPr lang="en-US" sz="1000" dirty="0" smtClean="0"/>
                  </a:br>
                  <a:r>
                    <a:rPr lang="en-US" sz="1000" dirty="0"/>
                    <a:t>(OAuth2AuthenticationEntryPoint)</a:t>
                  </a:r>
                </a:p>
              </p:txBody>
            </p:sp>
            <p:sp>
              <p:nvSpPr>
                <p:cNvPr id="111" name="Rectangle 14"/>
                <p:cNvSpPr/>
                <p:nvPr/>
              </p:nvSpPr>
              <p:spPr>
                <a:xfrm>
                  <a:off x="4794712" y="2546057"/>
                  <a:ext cx="3240000" cy="360000"/>
                </a:xfrm>
                <a:prstGeom prst="roundRect">
                  <a:avLst/>
                </a:prstGeom>
              </p:spPr>
              <p:style>
                <a:lnRef idx="1">
                  <a:schemeClr val="accent5"/>
                </a:lnRef>
                <a:fillRef idx="2">
                  <a:schemeClr val="accent5"/>
                </a:fillRef>
                <a:effectRef idx="1">
                  <a:schemeClr val="accent5"/>
                </a:effectRef>
                <a:fontRef idx="minor">
                  <a:schemeClr val="dk1"/>
                </a:fontRef>
              </p:style>
              <p:txBody>
                <a:bodyPr rtlCol="0" anchor="t"/>
                <a:lstStyle/>
                <a:p>
                  <a:r>
                    <a:rPr lang="en-US" sz="1000" dirty="0"/>
                    <a:t>“oauth2AccessDeniedHandler”</a:t>
                  </a:r>
                  <a:r>
                    <a:rPr lang="en-US" sz="1000" dirty="0" smtClean="0"/>
                    <a:t/>
                  </a:r>
                  <a:br>
                    <a:rPr lang="en-US" sz="1000" dirty="0" smtClean="0"/>
                  </a:br>
                  <a:r>
                    <a:rPr lang="en-US" sz="1000" dirty="0"/>
                    <a:t>(OAuth2AccessDeniedHandler)</a:t>
                  </a:r>
                </a:p>
              </p:txBody>
            </p:sp>
            <p:sp>
              <p:nvSpPr>
                <p:cNvPr id="84" name="Rectangle 7"/>
                <p:cNvSpPr/>
                <p:nvPr/>
              </p:nvSpPr>
              <p:spPr>
                <a:xfrm>
                  <a:off x="4794712" y="4202057"/>
                  <a:ext cx="3240000" cy="360000"/>
                </a:xfrm>
                <a:prstGeom prst="roundRect">
                  <a:avLst/>
                </a:prstGeom>
              </p:spPr>
              <p:style>
                <a:lnRef idx="1">
                  <a:schemeClr val="accent5"/>
                </a:lnRef>
                <a:fillRef idx="2">
                  <a:schemeClr val="accent5"/>
                </a:fillRef>
                <a:effectRef idx="1">
                  <a:schemeClr val="accent5"/>
                </a:effectRef>
                <a:fontRef idx="minor">
                  <a:schemeClr val="dk1"/>
                </a:fontRef>
              </p:style>
              <p:txBody>
                <a:bodyPr rtlCol="0" anchor="t"/>
                <a:lstStyle/>
                <a:p>
                  <a:r>
                    <a:rPr lang="en-US" sz="1000" dirty="0" smtClean="0"/>
                    <a:t>&lt;oauth2:resource-server</a:t>
                  </a:r>
                  <a:br>
                    <a:rPr lang="en-US" sz="1000" dirty="0" smtClean="0"/>
                  </a:br>
                  <a:r>
                    <a:rPr lang="en-US" sz="1000" dirty="0" smtClean="0"/>
                    <a:t>        “oauth2AuthenticationFilter”… &gt;</a:t>
                  </a:r>
                  <a:endParaRPr lang="en-US" sz="1000" dirty="0"/>
                </a:p>
              </p:txBody>
            </p:sp>
            <p:cxnSp>
              <p:nvCxnSpPr>
                <p:cNvPr id="95" name="Elbow Connector 94"/>
                <p:cNvCxnSpPr>
                  <a:stCxn id="84" idx="3"/>
                  <a:endCxn id="55" idx="1"/>
                </p:cNvCxnSpPr>
                <p:nvPr/>
              </p:nvCxnSpPr>
              <p:spPr>
                <a:xfrm flipV="1">
                  <a:off x="8034712" y="4381760"/>
                  <a:ext cx="327711" cy="297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3">
                  <a:schemeClr val="accent5"/>
                </a:lnRef>
                <a:fillRef idx="0">
                  <a:schemeClr val="accent5"/>
                </a:fillRef>
                <a:effectRef idx="2">
                  <a:schemeClr val="accent5"/>
                </a:effectRef>
                <a:fontRef idx="minor">
                  <a:schemeClr val="tx1"/>
                </a:fontRef>
              </p:style>
            </p:cxnSp>
            <p:cxnSp>
              <p:nvCxnSpPr>
                <p:cNvPr id="97" name="Elbow Connector 96"/>
                <p:cNvCxnSpPr>
                  <a:stCxn id="84" idx="0"/>
                  <a:endCxn id="109" idx="2"/>
                </p:cNvCxnSpPr>
                <p:nvPr/>
              </p:nvCxnSpPr>
              <p:spPr>
                <a:xfrm flipV="1">
                  <a:off x="6414712" y="3851264"/>
                  <a:ext cx="0" cy="350793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3">
                  <a:schemeClr val="accent5"/>
                </a:lnRef>
                <a:fillRef idx="0">
                  <a:schemeClr val="accent5"/>
                </a:fillRef>
                <a:effectRef idx="2">
                  <a:schemeClr val="accent5"/>
                </a:effectRef>
                <a:fontRef idx="minor">
                  <a:schemeClr val="tx1"/>
                </a:fontRef>
              </p:style>
            </p:cxnSp>
            <p:sp>
              <p:nvSpPr>
                <p:cNvPr id="55" name="Rectangle 14"/>
                <p:cNvSpPr/>
                <p:nvPr/>
              </p:nvSpPr>
              <p:spPr>
                <a:xfrm>
                  <a:off x="8362423" y="4201760"/>
                  <a:ext cx="3240000" cy="360000"/>
                </a:xfrm>
                <a:prstGeom prst="roundRect">
                  <a:avLst/>
                </a:prstGeom>
              </p:spPr>
              <p:style>
                <a:lnRef idx="1">
                  <a:schemeClr val="accent5"/>
                </a:lnRef>
                <a:fillRef idx="2">
                  <a:schemeClr val="accent5"/>
                </a:fillRef>
                <a:effectRef idx="1">
                  <a:schemeClr val="accent5"/>
                </a:effectRef>
                <a:fontRef idx="minor">
                  <a:schemeClr val="dk1"/>
                </a:fontRef>
              </p:style>
              <p:txBody>
                <a:bodyPr rtlCol="0" anchor="t"/>
                <a:lstStyle/>
                <a:p>
                  <a:r>
                    <a:rPr lang="en-US" sz="1000" dirty="0"/>
                    <a:t>“oauth2ResourceServerTokenServices”</a:t>
                  </a:r>
                  <a:r>
                    <a:rPr lang="en-US" sz="1000" dirty="0" smtClean="0"/>
                    <a:t/>
                  </a:r>
                  <a:br>
                    <a:rPr lang="en-US" sz="1000" dirty="0" smtClean="0"/>
                  </a:br>
                  <a:r>
                    <a:rPr lang="en-US" sz="1000" dirty="0"/>
                    <a:t>(</a:t>
                  </a:r>
                  <a:r>
                    <a:rPr lang="en-US" sz="1000" dirty="0" err="1"/>
                    <a:t>RemoteTokenServices</a:t>
                  </a:r>
                  <a:r>
                    <a:rPr lang="en-US" sz="1000" dirty="0"/>
                    <a:t>)</a:t>
                  </a:r>
                </a:p>
              </p:txBody>
            </p:sp>
            <p:sp>
              <p:nvSpPr>
                <p:cNvPr id="57" name="Rectangle 14"/>
                <p:cNvSpPr/>
                <p:nvPr/>
              </p:nvSpPr>
              <p:spPr>
                <a:xfrm>
                  <a:off x="4794712" y="4674661"/>
                  <a:ext cx="3240000" cy="360000"/>
                </a:xfrm>
                <a:prstGeom prst="roundRect">
                  <a:avLst/>
                </a:prstGeom>
              </p:spPr>
              <p:style>
                <a:lnRef idx="1">
                  <a:schemeClr val="accent5"/>
                </a:lnRef>
                <a:fillRef idx="2">
                  <a:schemeClr val="accent5"/>
                </a:fillRef>
                <a:effectRef idx="1">
                  <a:schemeClr val="accent5"/>
                </a:effectRef>
                <a:fontRef idx="minor">
                  <a:schemeClr val="dk1"/>
                </a:fontRef>
              </p:style>
              <p:txBody>
                <a:bodyPr rtlCol="0" anchor="t"/>
                <a:lstStyle/>
                <a:p>
                  <a:r>
                    <a:rPr lang="en-US" sz="1000" dirty="0"/>
                    <a:t>&lt;</a:t>
                  </a:r>
                  <a:r>
                    <a:rPr lang="en-US" sz="1000" dirty="0" smtClean="0"/>
                    <a:t>oauth2:web-expression-handler</a:t>
                  </a:r>
                  <a:br>
                    <a:rPr lang="en-US" sz="1000" dirty="0" smtClean="0"/>
                  </a:br>
                  <a:r>
                    <a:rPr lang="en-US" sz="1000" dirty="0" smtClean="0"/>
                    <a:t>        "</a:t>
                  </a:r>
                  <a:r>
                    <a:rPr lang="en-US" sz="1000" dirty="0"/>
                    <a:t>oauth2ExpressionHandler" </a:t>
                  </a:r>
                  <a:r>
                    <a:rPr lang="en-US" sz="1000" dirty="0" smtClean="0"/>
                    <a:t>&gt;</a:t>
                  </a:r>
                  <a:endParaRPr lang="en-US" sz="1000" dirty="0"/>
                </a:p>
              </p:txBody>
            </p:sp>
            <p:sp>
              <p:nvSpPr>
                <p:cNvPr id="37" name="Rectangle 14"/>
                <p:cNvSpPr/>
                <p:nvPr/>
              </p:nvSpPr>
              <p:spPr>
                <a:xfrm>
                  <a:off x="4794712" y="3020763"/>
                  <a:ext cx="3240000" cy="360000"/>
                </a:xfrm>
                <a:prstGeom prst="roundRect">
                  <a:avLst/>
                </a:prstGeom>
              </p:spPr>
              <p:style>
                <a:lnRef idx="1">
                  <a:schemeClr val="accent5"/>
                </a:lnRef>
                <a:fillRef idx="2">
                  <a:schemeClr val="accent5"/>
                </a:fillRef>
                <a:effectRef idx="1">
                  <a:schemeClr val="accent5"/>
                </a:effectRef>
                <a:fontRef idx="minor">
                  <a:schemeClr val="dk1"/>
                </a:fontRef>
              </p:style>
              <p:txBody>
                <a:bodyPr rtlCol="0" anchor="t"/>
                <a:lstStyle/>
                <a:p>
                  <a:r>
                    <a:rPr lang="en-US" sz="1000" dirty="0" smtClean="0"/>
                    <a:t>&lt;</a:t>
                  </a:r>
                  <a:r>
                    <a:rPr lang="en-US" sz="1000" dirty="0" err="1" smtClean="0"/>
                    <a:t>security:authentication-manager</a:t>
                  </a:r>
                  <a:r>
                    <a:rPr lang="en-US" sz="1000" dirty="0" smtClean="0"/>
                    <a:t/>
                  </a:r>
                  <a:br>
                    <a:rPr lang="en-US" sz="1000" dirty="0" smtClean="0"/>
                  </a:br>
                  <a:r>
                    <a:rPr lang="en-US" sz="1000" dirty="0" smtClean="0"/>
                    <a:t>        "oauth2ResourceServerAuthenticationManager“&gt;</a:t>
                  </a:r>
                  <a:endParaRPr lang="en-US" sz="1000" dirty="0"/>
                </a:p>
              </p:txBody>
            </p:sp>
          </p:grpSp>
        </p:grpSp>
        <p:grpSp>
          <p:nvGrpSpPr>
            <p:cNvPr id="2" name="Group 1"/>
            <p:cNvGrpSpPr/>
            <p:nvPr/>
          </p:nvGrpSpPr>
          <p:grpSpPr>
            <a:xfrm>
              <a:off x="3474912" y="2895227"/>
              <a:ext cx="1319800" cy="2128604"/>
              <a:chOff x="3474912" y="2895227"/>
              <a:chExt cx="1319800" cy="2128604"/>
            </a:xfrm>
          </p:grpSpPr>
          <p:cxnSp>
            <p:nvCxnSpPr>
              <p:cNvPr id="62" name="Elbow Connector 61"/>
              <p:cNvCxnSpPr>
                <a:stCxn id="98" idx="3"/>
                <a:endCxn id="109" idx="1"/>
              </p:cNvCxnSpPr>
              <p:nvPr/>
            </p:nvCxnSpPr>
            <p:spPr>
              <a:xfrm flipV="1">
                <a:off x="3659343" y="3840434"/>
                <a:ext cx="1135369" cy="189736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3">
                <a:schemeClr val="accent3"/>
              </a:lnRef>
              <a:fillRef idx="0">
                <a:schemeClr val="accent3"/>
              </a:fillRef>
              <a:effectRef idx="2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94" name="Elbow Connector 93"/>
              <p:cNvCxnSpPr>
                <a:stCxn id="68" idx="3"/>
                <a:endCxn id="111" idx="1"/>
              </p:cNvCxnSpPr>
              <p:nvPr/>
            </p:nvCxnSpPr>
            <p:spPr>
              <a:xfrm flipV="1">
                <a:off x="3474912" y="2895227"/>
                <a:ext cx="1319800" cy="701796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3">
                <a:schemeClr val="accent3"/>
              </a:lnRef>
              <a:fillRef idx="0">
                <a:schemeClr val="accent3"/>
              </a:fillRef>
              <a:effectRef idx="2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70" name="Elbow Connector 69"/>
              <p:cNvCxnSpPr>
                <a:stCxn id="61" idx="3"/>
                <a:endCxn id="84" idx="1"/>
              </p:cNvCxnSpPr>
              <p:nvPr/>
            </p:nvCxnSpPr>
            <p:spPr>
              <a:xfrm>
                <a:off x="3483775" y="4138532"/>
                <a:ext cx="1310937" cy="412695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3">
                <a:schemeClr val="accent3"/>
              </a:lnRef>
              <a:fillRef idx="0">
                <a:schemeClr val="accent3"/>
              </a:fillRef>
              <a:effectRef idx="2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71" name="Elbow Connector 70"/>
              <p:cNvCxnSpPr>
                <a:stCxn id="63" idx="3"/>
                <a:endCxn id="57" idx="1"/>
              </p:cNvCxnSpPr>
              <p:nvPr/>
            </p:nvCxnSpPr>
            <p:spPr>
              <a:xfrm>
                <a:off x="3474912" y="4403266"/>
                <a:ext cx="1319800" cy="620565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3">
                <a:schemeClr val="accent3"/>
              </a:lnRef>
              <a:fillRef idx="0">
                <a:schemeClr val="accent3"/>
              </a:fillRef>
              <a:effectRef idx="2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39" name="Elbow Connector 93"/>
              <p:cNvCxnSpPr>
                <a:stCxn id="98" idx="3"/>
                <a:endCxn id="37" idx="1"/>
              </p:cNvCxnSpPr>
              <p:nvPr/>
            </p:nvCxnSpPr>
            <p:spPr>
              <a:xfrm flipV="1">
                <a:off x="3659343" y="3369933"/>
                <a:ext cx="1135369" cy="660237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3">
                <a:schemeClr val="accent3"/>
              </a:lnRef>
              <a:fillRef idx="0">
                <a:schemeClr val="accent3"/>
              </a:fillRef>
              <a:effectRef idx="2">
                <a:schemeClr val="accent3"/>
              </a:effectRef>
              <a:fontRef idx="minor">
                <a:schemeClr val="tx1"/>
              </a:fontRef>
            </p:style>
          </p:cxnSp>
        </p:grpSp>
        <p:grpSp>
          <p:nvGrpSpPr>
            <p:cNvPr id="120" name="Group 119"/>
            <p:cNvGrpSpPr/>
            <p:nvPr/>
          </p:nvGrpSpPr>
          <p:grpSpPr>
            <a:xfrm>
              <a:off x="9982423" y="1919312"/>
              <a:ext cx="650243" cy="2451618"/>
              <a:chOff x="9982423" y="2410139"/>
              <a:chExt cx="650243" cy="2451618"/>
            </a:xfrm>
          </p:grpSpPr>
          <p:sp>
            <p:nvSpPr>
              <p:cNvPr id="115" name="TextBox 114"/>
              <p:cNvSpPr txBox="1"/>
              <p:nvPr/>
            </p:nvSpPr>
            <p:spPr>
              <a:xfrm>
                <a:off x="9982423" y="2648997"/>
                <a:ext cx="650243" cy="276999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lstStyle/>
              <a:p>
                <a:r>
                  <a:rPr lang="es-ES" sz="1200" dirty="0" err="1" smtClean="0"/>
                  <a:t>invokes</a:t>
                </a:r>
                <a:endParaRPr lang="en-US" sz="1200" dirty="0"/>
              </a:p>
            </p:txBody>
          </p:sp>
          <p:cxnSp>
            <p:nvCxnSpPr>
              <p:cNvPr id="110" name="Elbow Connector 103"/>
              <p:cNvCxnSpPr>
                <a:stCxn id="55" idx="0"/>
                <a:endCxn id="105" idx="2"/>
              </p:cNvCxnSpPr>
              <p:nvPr/>
            </p:nvCxnSpPr>
            <p:spPr>
              <a:xfrm flipV="1">
                <a:off x="9982423" y="2410139"/>
                <a:ext cx="0" cy="2451618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3">
                <a:schemeClr val="accent6"/>
              </a:lnRef>
              <a:fillRef idx="0">
                <a:schemeClr val="accent6"/>
              </a:fillRef>
              <a:effectRef idx="2">
                <a:schemeClr val="accent6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125888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527</TotalTime>
  <Words>71</Words>
  <Application>Microsoft Office PowerPoint</Application>
  <PresentationFormat>Widescreen</PresentationFormat>
  <Paragraphs>19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>everis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Nestor Sancho Bejarano</dc:creator>
  <cp:lastModifiedBy>Nestor Sancho Bejarano</cp:lastModifiedBy>
  <cp:revision>42</cp:revision>
  <dcterms:created xsi:type="dcterms:W3CDTF">2017-08-02T06:50:53Z</dcterms:created>
  <dcterms:modified xsi:type="dcterms:W3CDTF">2017-08-29T10:35:48Z</dcterms:modified>
</cp:coreProperties>
</file>